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0" r:id="rId2"/>
  </p:sldMasterIdLst>
  <p:notesMasterIdLst>
    <p:notesMasterId r:id="rId100"/>
  </p:notesMasterIdLst>
  <p:sldIdLst>
    <p:sldId id="256" r:id="rId3"/>
    <p:sldId id="870" r:id="rId4"/>
    <p:sldId id="1016" r:id="rId5"/>
    <p:sldId id="1017" r:id="rId6"/>
    <p:sldId id="1018" r:id="rId7"/>
    <p:sldId id="1026" r:id="rId8"/>
    <p:sldId id="1027" r:id="rId9"/>
    <p:sldId id="1028" r:id="rId10"/>
    <p:sldId id="1029" r:id="rId11"/>
    <p:sldId id="1024" r:id="rId12"/>
    <p:sldId id="1032" r:id="rId13"/>
    <p:sldId id="1014" r:id="rId14"/>
    <p:sldId id="1015" r:id="rId15"/>
    <p:sldId id="924" r:id="rId16"/>
    <p:sldId id="925" r:id="rId17"/>
    <p:sldId id="926" r:id="rId18"/>
    <p:sldId id="927" r:id="rId19"/>
    <p:sldId id="928" r:id="rId20"/>
    <p:sldId id="929" r:id="rId21"/>
    <p:sldId id="931" r:id="rId22"/>
    <p:sldId id="932" r:id="rId23"/>
    <p:sldId id="930" r:id="rId24"/>
    <p:sldId id="933" r:id="rId25"/>
    <p:sldId id="934" r:id="rId26"/>
    <p:sldId id="935" r:id="rId27"/>
    <p:sldId id="936" r:id="rId28"/>
    <p:sldId id="937" r:id="rId29"/>
    <p:sldId id="938" r:id="rId30"/>
    <p:sldId id="939" r:id="rId31"/>
    <p:sldId id="941" r:id="rId32"/>
    <p:sldId id="940" r:id="rId33"/>
    <p:sldId id="942" r:id="rId34"/>
    <p:sldId id="943" r:id="rId35"/>
    <p:sldId id="944" r:id="rId36"/>
    <p:sldId id="945" r:id="rId37"/>
    <p:sldId id="946" r:id="rId38"/>
    <p:sldId id="947" r:id="rId39"/>
    <p:sldId id="948" r:id="rId40"/>
    <p:sldId id="949" r:id="rId41"/>
    <p:sldId id="923" r:id="rId42"/>
    <p:sldId id="950" r:id="rId43"/>
    <p:sldId id="951" r:id="rId44"/>
    <p:sldId id="952" r:id="rId45"/>
    <p:sldId id="954" r:id="rId46"/>
    <p:sldId id="955" r:id="rId47"/>
    <p:sldId id="956" r:id="rId48"/>
    <p:sldId id="957" r:id="rId49"/>
    <p:sldId id="958" r:id="rId50"/>
    <p:sldId id="959" r:id="rId51"/>
    <p:sldId id="960" r:id="rId52"/>
    <p:sldId id="961" r:id="rId53"/>
    <p:sldId id="962" r:id="rId54"/>
    <p:sldId id="963" r:id="rId55"/>
    <p:sldId id="953" r:id="rId56"/>
    <p:sldId id="964" r:id="rId57"/>
    <p:sldId id="965" r:id="rId58"/>
    <p:sldId id="966" r:id="rId59"/>
    <p:sldId id="967" r:id="rId60"/>
    <p:sldId id="969" r:id="rId61"/>
    <p:sldId id="968" r:id="rId62"/>
    <p:sldId id="970" r:id="rId63"/>
    <p:sldId id="971" r:id="rId64"/>
    <p:sldId id="972" r:id="rId65"/>
    <p:sldId id="973" r:id="rId66"/>
    <p:sldId id="974" r:id="rId67"/>
    <p:sldId id="975" r:id="rId68"/>
    <p:sldId id="977" r:id="rId69"/>
    <p:sldId id="979" r:id="rId70"/>
    <p:sldId id="980" r:id="rId71"/>
    <p:sldId id="981" r:id="rId72"/>
    <p:sldId id="982" r:id="rId73"/>
    <p:sldId id="985" r:id="rId74"/>
    <p:sldId id="986" r:id="rId75"/>
    <p:sldId id="983" r:id="rId76"/>
    <p:sldId id="1035" r:id="rId77"/>
    <p:sldId id="987" r:id="rId78"/>
    <p:sldId id="988" r:id="rId79"/>
    <p:sldId id="989" r:id="rId80"/>
    <p:sldId id="990" r:id="rId81"/>
    <p:sldId id="992" r:id="rId82"/>
    <p:sldId id="993" r:id="rId83"/>
    <p:sldId id="994" r:id="rId84"/>
    <p:sldId id="995" r:id="rId85"/>
    <p:sldId id="996" r:id="rId86"/>
    <p:sldId id="997" r:id="rId87"/>
    <p:sldId id="998" r:id="rId88"/>
    <p:sldId id="999" r:id="rId89"/>
    <p:sldId id="1004" r:id="rId90"/>
    <p:sldId id="1034" r:id="rId91"/>
    <p:sldId id="1006" r:id="rId92"/>
    <p:sldId id="1007" r:id="rId93"/>
    <p:sldId id="1008" r:id="rId94"/>
    <p:sldId id="1009" r:id="rId95"/>
    <p:sldId id="1010" r:id="rId96"/>
    <p:sldId id="1012" r:id="rId97"/>
    <p:sldId id="1013" r:id="rId98"/>
    <p:sldId id="1022" r:id="rId9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806" y="2130849"/>
            <a:ext cx="10364391" cy="1470049"/>
          </a:xfrm>
        </p:spPr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9099" y="3886649"/>
            <a:ext cx="8533805" cy="1752451"/>
          </a:xfrm>
        </p:spPr>
        <p:txBody>
          <a:bodyPr/>
          <a:lstStyle>
            <a:lvl1pPr marL="0" indent="0" algn="ctr">
              <a:buNone/>
              <a:defRPr/>
            </a:lvl1pPr>
            <a:lvl2pPr marL="321440" indent="0" algn="ctr">
              <a:buNone/>
              <a:defRPr/>
            </a:lvl2pPr>
            <a:lvl3pPr marL="642882" indent="0" algn="ctr">
              <a:buNone/>
              <a:defRPr/>
            </a:lvl3pPr>
            <a:lvl4pPr marL="964323" indent="0" algn="ctr">
              <a:buNone/>
              <a:defRPr/>
            </a:lvl4pPr>
            <a:lvl5pPr marL="1285763" indent="0" algn="ctr">
              <a:buNone/>
              <a:defRPr/>
            </a:lvl5pPr>
            <a:lvl6pPr marL="1607205" indent="0" algn="ctr">
              <a:buNone/>
              <a:defRPr/>
            </a:lvl6pPr>
            <a:lvl7pPr marL="1928645" indent="0" algn="ctr">
              <a:buNone/>
              <a:defRPr/>
            </a:lvl7pPr>
            <a:lvl8pPr marL="2250086" indent="0" algn="ctr">
              <a:buNone/>
              <a:defRPr/>
            </a:lvl8pPr>
            <a:lvl9pPr marL="2571527" indent="0" algn="ctr">
              <a:buNone/>
              <a:defRPr/>
            </a:lvl9pPr>
          </a:lstStyle>
          <a:p>
            <a:r>
              <a:rPr lang="sr-Latn-CS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7873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5403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19" y="4406803"/>
            <a:ext cx="10362901" cy="13617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19" y="2906613"/>
            <a:ext cx="10362901" cy="1500188"/>
          </a:xfrm>
        </p:spPr>
        <p:txBody>
          <a:bodyPr anchor="b"/>
          <a:lstStyle>
            <a:lvl1pPr marL="0" indent="0">
              <a:buNone/>
              <a:defRPr sz="1400"/>
            </a:lvl1pPr>
            <a:lvl2pPr marL="321440" indent="0">
              <a:buNone/>
              <a:defRPr sz="1300"/>
            </a:lvl2pPr>
            <a:lvl3pPr marL="642882" indent="0">
              <a:buNone/>
              <a:defRPr sz="1100"/>
            </a:lvl3pPr>
            <a:lvl4pPr marL="964323" indent="0">
              <a:buNone/>
              <a:defRPr sz="1000"/>
            </a:lvl4pPr>
            <a:lvl5pPr marL="1285763" indent="0">
              <a:buNone/>
              <a:defRPr sz="1000"/>
            </a:lvl5pPr>
            <a:lvl6pPr marL="1607205" indent="0">
              <a:buNone/>
              <a:defRPr sz="1000"/>
            </a:lvl6pPr>
            <a:lvl7pPr marL="1928645" indent="0">
              <a:buNone/>
              <a:defRPr sz="1000"/>
            </a:lvl7pPr>
            <a:lvl8pPr marL="2250086" indent="0">
              <a:buNone/>
              <a:defRPr sz="1000"/>
            </a:lvl8pPr>
            <a:lvl9pPr marL="2571527" indent="0">
              <a:buNone/>
              <a:defRPr sz="1000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579559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0628" y="1946674"/>
            <a:ext cx="4833937" cy="401835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7438" y="1946674"/>
            <a:ext cx="4833937" cy="4018359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73931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197" y="274588"/>
            <a:ext cx="1097160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196" y="1534791"/>
            <a:ext cx="5386091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40" indent="0">
              <a:buNone/>
              <a:defRPr sz="1400" b="1"/>
            </a:lvl2pPr>
            <a:lvl3pPr marL="642882" indent="0">
              <a:buNone/>
              <a:defRPr sz="1300" b="1"/>
            </a:lvl3pPr>
            <a:lvl4pPr marL="964323" indent="0">
              <a:buNone/>
              <a:defRPr sz="1100" b="1"/>
            </a:lvl4pPr>
            <a:lvl5pPr marL="1285763" indent="0">
              <a:buNone/>
              <a:defRPr sz="1100" b="1"/>
            </a:lvl5pPr>
            <a:lvl6pPr marL="1607205" indent="0">
              <a:buNone/>
              <a:defRPr sz="1100" b="1"/>
            </a:lvl6pPr>
            <a:lvl7pPr marL="1928645" indent="0">
              <a:buNone/>
              <a:defRPr sz="1100" b="1"/>
            </a:lvl7pPr>
            <a:lvl8pPr marL="2250086" indent="0">
              <a:buNone/>
              <a:defRPr sz="1100" b="1"/>
            </a:lvl8pPr>
            <a:lvl9pPr marL="2571527" indent="0">
              <a:buNone/>
              <a:defRPr sz="1100" b="1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196" y="2174380"/>
            <a:ext cx="5386091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741" y="1534791"/>
            <a:ext cx="5389065" cy="639589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321440" indent="0">
              <a:buNone/>
              <a:defRPr sz="1400" b="1"/>
            </a:lvl2pPr>
            <a:lvl3pPr marL="642882" indent="0">
              <a:buNone/>
              <a:defRPr sz="1300" b="1"/>
            </a:lvl3pPr>
            <a:lvl4pPr marL="964323" indent="0">
              <a:buNone/>
              <a:defRPr sz="1100" b="1"/>
            </a:lvl4pPr>
            <a:lvl5pPr marL="1285763" indent="0">
              <a:buNone/>
              <a:defRPr sz="1100" b="1"/>
            </a:lvl5pPr>
            <a:lvl6pPr marL="1607205" indent="0">
              <a:buNone/>
              <a:defRPr sz="1100" b="1"/>
            </a:lvl6pPr>
            <a:lvl7pPr marL="1928645" indent="0">
              <a:buNone/>
              <a:defRPr sz="1100" b="1"/>
            </a:lvl7pPr>
            <a:lvl8pPr marL="2250086" indent="0">
              <a:buNone/>
              <a:defRPr sz="1100" b="1"/>
            </a:lvl8pPr>
            <a:lvl9pPr marL="2571527" indent="0">
              <a:buNone/>
              <a:defRPr sz="1100" b="1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741" y="2174380"/>
            <a:ext cx="5389065" cy="3951387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02612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5995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54411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198" y="273475"/>
            <a:ext cx="4010919" cy="116197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965" y="273473"/>
            <a:ext cx="6814840" cy="5852294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0198" y="1435448"/>
            <a:ext cx="4010919" cy="4690318"/>
          </a:xfrm>
        </p:spPr>
        <p:txBody>
          <a:bodyPr/>
          <a:lstStyle>
            <a:lvl1pPr marL="0" indent="0">
              <a:buNone/>
              <a:defRPr sz="1000"/>
            </a:lvl1pPr>
            <a:lvl2pPr marL="321440" indent="0">
              <a:buNone/>
              <a:defRPr sz="800"/>
            </a:lvl2pPr>
            <a:lvl3pPr marL="642882" indent="0">
              <a:buNone/>
              <a:defRPr sz="700"/>
            </a:lvl3pPr>
            <a:lvl4pPr marL="964323" indent="0">
              <a:buNone/>
              <a:defRPr sz="600"/>
            </a:lvl4pPr>
            <a:lvl5pPr marL="1285763" indent="0">
              <a:buNone/>
              <a:defRPr sz="600"/>
            </a:lvl5pPr>
            <a:lvl6pPr marL="1607205" indent="0">
              <a:buNone/>
              <a:defRPr sz="600"/>
            </a:lvl6pPr>
            <a:lvl7pPr marL="1928645" indent="0">
              <a:buNone/>
              <a:defRPr sz="600"/>
            </a:lvl7pPr>
            <a:lvl8pPr marL="2250086" indent="0">
              <a:buNone/>
              <a:defRPr sz="600"/>
            </a:lvl8pPr>
            <a:lvl9pPr marL="2571527" indent="0">
              <a:buNone/>
              <a:defRPr sz="600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019310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182" y="4800825"/>
            <a:ext cx="7314903" cy="567035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182" y="612800"/>
            <a:ext cx="7314903" cy="4114354"/>
          </a:xfrm>
        </p:spPr>
        <p:txBody>
          <a:bodyPr/>
          <a:lstStyle>
            <a:lvl1pPr marL="0" indent="0">
              <a:buNone/>
              <a:defRPr sz="2200"/>
            </a:lvl1pPr>
            <a:lvl2pPr marL="321440" indent="0">
              <a:buNone/>
              <a:defRPr sz="2000"/>
            </a:lvl2pPr>
            <a:lvl3pPr marL="642882" indent="0">
              <a:buNone/>
              <a:defRPr sz="1700"/>
            </a:lvl3pPr>
            <a:lvl4pPr marL="964323" indent="0">
              <a:buNone/>
              <a:defRPr sz="1400"/>
            </a:lvl4pPr>
            <a:lvl5pPr marL="1285763" indent="0">
              <a:buNone/>
              <a:defRPr sz="1400"/>
            </a:lvl5pPr>
            <a:lvl6pPr marL="1607205" indent="0">
              <a:buNone/>
              <a:defRPr sz="1400"/>
            </a:lvl6pPr>
            <a:lvl7pPr marL="1928645" indent="0">
              <a:buNone/>
              <a:defRPr sz="1400"/>
            </a:lvl7pPr>
            <a:lvl8pPr marL="2250086" indent="0">
              <a:buNone/>
              <a:defRPr sz="1400"/>
            </a:lvl8pPr>
            <a:lvl9pPr marL="2571527" indent="0">
              <a:buNone/>
              <a:defRPr sz="14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182" y="5367860"/>
            <a:ext cx="7314903" cy="804788"/>
          </a:xfrm>
        </p:spPr>
        <p:txBody>
          <a:bodyPr/>
          <a:lstStyle>
            <a:lvl1pPr marL="0" indent="0">
              <a:buNone/>
              <a:defRPr sz="1000"/>
            </a:lvl1pPr>
            <a:lvl2pPr marL="321440" indent="0">
              <a:buNone/>
              <a:defRPr sz="800"/>
            </a:lvl2pPr>
            <a:lvl3pPr marL="642882" indent="0">
              <a:buNone/>
              <a:defRPr sz="700"/>
            </a:lvl3pPr>
            <a:lvl4pPr marL="964323" indent="0">
              <a:buNone/>
              <a:defRPr sz="600"/>
            </a:lvl4pPr>
            <a:lvl5pPr marL="1285763" indent="0">
              <a:buNone/>
              <a:defRPr sz="600"/>
            </a:lvl5pPr>
            <a:lvl6pPr marL="1607205" indent="0">
              <a:buNone/>
              <a:defRPr sz="600"/>
            </a:lvl6pPr>
            <a:lvl7pPr marL="1928645" indent="0">
              <a:buNone/>
              <a:defRPr sz="600"/>
            </a:lvl7pPr>
            <a:lvl8pPr marL="2250086" indent="0">
              <a:buNone/>
              <a:defRPr sz="600"/>
            </a:lvl8pPr>
            <a:lvl9pPr marL="2571527" indent="0">
              <a:buNone/>
              <a:defRPr sz="600"/>
            </a:lvl9pPr>
          </a:lstStyle>
          <a:p>
            <a:pPr lvl="0"/>
            <a:r>
              <a:rPr lang="sr-Latn-C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398430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705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48687" y="178594"/>
            <a:ext cx="2452688" cy="5786438"/>
          </a:xfrm>
        </p:spPr>
        <p:txBody>
          <a:bodyPr vert="eaVert"/>
          <a:lstStyle/>
          <a:p>
            <a:r>
              <a:rPr lang="sr-Latn-C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0627" y="178594"/>
            <a:ext cx="7215188" cy="5786438"/>
          </a:xfrm>
        </p:spPr>
        <p:txBody>
          <a:bodyPr vert="eaVert"/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8477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190627" y="178594"/>
            <a:ext cx="9810751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pitchFamily="1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27" y="1946674"/>
            <a:ext cx="9810751" cy="401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5715" tIns="35715" rIns="35715" bIns="3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pitchFamily="1" charset="0"/>
              </a:rPr>
              <a:t>Click to edit Master text styles</a:t>
            </a:r>
          </a:p>
          <a:p>
            <a:pPr lvl="1"/>
            <a:r>
              <a:rPr lang="en-US">
                <a:sym typeface="Gill Sans" pitchFamily="1" charset="0"/>
              </a:rPr>
              <a:t>Second level</a:t>
            </a:r>
          </a:p>
          <a:p>
            <a:pPr lvl="2"/>
            <a:r>
              <a:rPr lang="en-US">
                <a:sym typeface="Gill Sans" pitchFamily="1" charset="0"/>
              </a:rPr>
              <a:t>Third level</a:t>
            </a:r>
          </a:p>
          <a:p>
            <a:pPr lvl="3"/>
            <a:r>
              <a:rPr lang="en-US">
                <a:sym typeface="Gill Sans" pitchFamily="1" charset="0"/>
              </a:rPr>
              <a:t>Fourth level</a:t>
            </a:r>
          </a:p>
          <a:p>
            <a:pPr lvl="4"/>
            <a:r>
              <a:rPr lang="en-US">
                <a:sym typeface="Gill Sans" pitchFamily="1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529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+mj-lt"/>
          <a:ea typeface="+mj-ea"/>
          <a:cs typeface="+mj-cs"/>
          <a:sym typeface="Gill Sans" pitchFamily="1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" charset="0"/>
        </a:defRPr>
      </a:lvl5pPr>
      <a:lvl6pPr marL="32144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642882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964323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285763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589308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1pPr>
      <a:lvl2pPr marL="901820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2pPr>
      <a:lvl3pPr marL="1214332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3pPr>
      <a:lvl4pPr marL="1526844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4pPr>
      <a:lvl5pPr marL="1839356" indent="-401801" algn="l" rtl="0" eaLnBrk="0" fontAlgn="base" hangingPunct="0">
        <a:spcBef>
          <a:spcPts val="1687"/>
        </a:spcBef>
        <a:spcAft>
          <a:spcPct val="0"/>
        </a:spcAft>
        <a:buSzPct val="171000"/>
        <a:buFont typeface="Gill Sans" pitchFamily="1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pitchFamily="1" charset="0"/>
        </a:defRPr>
      </a:lvl5pPr>
      <a:lvl6pPr marL="2160797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482238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2803679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125120" indent="-401801" algn="l" rtl="0" fontAlgn="base">
        <a:spcBef>
          <a:spcPts val="1687"/>
        </a:spcBef>
        <a:spcAft>
          <a:spcPct val="0"/>
        </a:spcAft>
        <a:buSzPct val="171000"/>
        <a:buFont typeface="Gill Sans" charset="0"/>
        <a:buChar char="•"/>
        <a:defRPr sz="30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1440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2882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64323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85763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7205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28645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0086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71527" algn="l" defTabSz="3214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3" Type="http://schemas.openxmlformats.org/officeDocument/2006/relationships/image" Target="../media/image99.png"/><Relationship Id="rId7" Type="http://schemas.openxmlformats.org/officeDocument/2006/relationships/image" Target="../media/image103.jpeg"/><Relationship Id="rId12" Type="http://schemas.openxmlformats.org/officeDocument/2006/relationships/image" Target="../media/image108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jpe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562600"/>
            <a:ext cx="8382000" cy="6858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81600" y="1447800"/>
            <a:ext cx="5257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4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PREDLOG </a:t>
            </a:r>
          </a:p>
          <a:p>
            <a:pPr algn="ctr"/>
            <a:r>
              <a:rPr lang="sr-Latn-RS" sz="4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PROGRAMSKOG </a:t>
            </a:r>
          </a:p>
          <a:p>
            <a:pPr algn="ctr"/>
            <a:r>
              <a:rPr lang="sr-Latn-RS" sz="48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PROJEKTA</a:t>
            </a:r>
            <a:endParaRPr lang="en-US" sz="48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04800"/>
            <a:ext cx="449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457200"/>
            <a:ext cx="10096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 (bermudski)  TROUGAO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152400" y="1540533"/>
            <a:ext cx="11811000" cy="5165067"/>
          </a:xfrm>
          <a:prstGeom prst="triangle">
            <a:avLst>
              <a:gd name="adj" fmla="val 50000"/>
            </a:avLst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929" y="1524000"/>
            <a:ext cx="1518141" cy="136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7799" y="5486401"/>
            <a:ext cx="1625601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5227348"/>
            <a:ext cx="1518141" cy="149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44781" y="3405929"/>
            <a:ext cx="70243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3800" b="1" dirty="0">
                <a:solidFill>
                  <a:schemeClr val="bg1"/>
                </a:solidFill>
              </a:rPr>
              <a:t>!</a:t>
            </a:r>
            <a:endParaRPr lang="en-US" sz="13800" b="1" dirty="0">
              <a:solidFill>
                <a:schemeClr val="bg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92" y="2971996"/>
            <a:ext cx="4512708" cy="361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97395" y="4516875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SPONZOR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618693" y="4932803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EMITER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225787" y="1626728"/>
            <a:ext cx="25442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/>
              <a:t>PRODUCENTSKA</a:t>
            </a:r>
          </a:p>
          <a:p>
            <a:pPr algn="ctr"/>
            <a:r>
              <a:rPr lang="sr-Latn-RS" sz="2400" b="1" dirty="0"/>
              <a:t> KUĆA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2468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8" grpId="0"/>
      <p:bldP spid="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457200"/>
            <a:ext cx="10096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TV  (bermudski)  TROUGAO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929" y="1524000"/>
            <a:ext cx="1518141" cy="136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6199" y="5410201"/>
            <a:ext cx="1727201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5227348"/>
            <a:ext cx="1518141" cy="149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6886" y="5900947"/>
            <a:ext cx="1601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rgbClr val="7030A0"/>
                </a:solidFill>
              </a:rPr>
              <a:t>SPONZOR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16693" y="5900947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rgbClr val="C00000"/>
                </a:solidFill>
              </a:rPr>
              <a:t>EMITER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9064" y="1543745"/>
            <a:ext cx="25442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dirty="0">
                <a:solidFill>
                  <a:srgbClr val="0070C0"/>
                </a:solidFill>
              </a:rPr>
              <a:t>PRODUCENTSKA</a:t>
            </a:r>
          </a:p>
          <a:p>
            <a:pPr algn="ctr"/>
            <a:r>
              <a:rPr lang="sr-Latn-RS" sz="2400" b="1" dirty="0">
                <a:solidFill>
                  <a:srgbClr val="0070C0"/>
                </a:solidFill>
              </a:rPr>
              <a:t> KUĆA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A89553-91BA-5B98-3CF5-EE8ACCD10D82}"/>
              </a:ext>
            </a:extLst>
          </p:cNvPr>
          <p:cNvSpPr txBox="1"/>
          <p:nvPr/>
        </p:nvSpPr>
        <p:spPr>
          <a:xfrm>
            <a:off x="7212710" y="1552050"/>
            <a:ext cx="32205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0070C0"/>
                </a:solidFill>
              </a:rPr>
              <a:t>Nudi projekat TV emiteru</a:t>
            </a:r>
            <a:endParaRPr lang="en-US" sz="2200" dirty="0">
              <a:solidFill>
                <a:srgbClr val="0070C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EA9E52-8FD9-EB48-EE90-D54FA3FC3EE4}"/>
              </a:ext>
            </a:extLst>
          </p:cNvPr>
          <p:cNvSpPr txBox="1"/>
          <p:nvPr/>
        </p:nvSpPr>
        <p:spPr>
          <a:xfrm>
            <a:off x="7696200" y="2022531"/>
            <a:ext cx="390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0070C0"/>
                </a:solidFill>
              </a:rPr>
              <a:t>Traži sponzora za pilot i projekat</a:t>
            </a:r>
            <a:endParaRPr lang="en-US" sz="2200" dirty="0">
              <a:solidFill>
                <a:srgbClr val="0070C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0C9212-5EA3-3F72-FC6B-1C5A3A278618}"/>
              </a:ext>
            </a:extLst>
          </p:cNvPr>
          <p:cNvSpPr txBox="1"/>
          <p:nvPr/>
        </p:nvSpPr>
        <p:spPr>
          <a:xfrm>
            <a:off x="8665541" y="2521315"/>
            <a:ext cx="39063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0070C0"/>
                </a:solidFill>
              </a:rPr>
              <a:t>Pristupa izradi pilot epizode</a:t>
            </a:r>
            <a:endParaRPr lang="en-US" sz="2200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793569-58D4-19D5-16ED-5F0573DA3E30}"/>
              </a:ext>
            </a:extLst>
          </p:cNvPr>
          <p:cNvSpPr txBox="1"/>
          <p:nvPr/>
        </p:nvSpPr>
        <p:spPr>
          <a:xfrm>
            <a:off x="7924800" y="3905799"/>
            <a:ext cx="44532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C00000"/>
                </a:solidFill>
              </a:rPr>
              <a:t>Pokazuje interesovanje za projekat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007989-0E33-90D0-D66D-50D17CDB087C}"/>
              </a:ext>
            </a:extLst>
          </p:cNvPr>
          <p:cNvSpPr txBox="1"/>
          <p:nvPr/>
        </p:nvSpPr>
        <p:spPr>
          <a:xfrm>
            <a:off x="5715000" y="4403241"/>
            <a:ext cx="65531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C00000"/>
                </a:solidFill>
              </a:rPr>
              <a:t>Raspituje se o rokovima i redakcijskom pregledu pilota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4C4793-9CD8-5D1E-3731-15D4C7B6ECC9}"/>
              </a:ext>
            </a:extLst>
          </p:cNvPr>
          <p:cNvSpPr txBox="1"/>
          <p:nvPr/>
        </p:nvSpPr>
        <p:spPr>
          <a:xfrm>
            <a:off x="7497617" y="4873722"/>
            <a:ext cx="4626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C00000"/>
                </a:solidFill>
              </a:rPr>
              <a:t>Nudi reklamni prostor umesto otkupa</a:t>
            </a:r>
            <a:endParaRPr lang="en-US" sz="2200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13D239-4219-D6E0-28D8-132947A37520}"/>
              </a:ext>
            </a:extLst>
          </p:cNvPr>
          <p:cNvSpPr txBox="1"/>
          <p:nvPr/>
        </p:nvSpPr>
        <p:spPr>
          <a:xfrm>
            <a:off x="212969" y="3098634"/>
            <a:ext cx="5143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7030A0"/>
                </a:solidFill>
              </a:rPr>
              <a:t>Proučava projekat i razmatra potencijalnog TV emitera</a:t>
            </a:r>
            <a:endParaRPr lang="en-US" sz="2200" dirty="0">
              <a:solidFill>
                <a:srgbClr val="7030A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F0DF77-80B2-1E17-02DB-F129B1715188}"/>
              </a:ext>
            </a:extLst>
          </p:cNvPr>
          <p:cNvSpPr txBox="1"/>
          <p:nvPr/>
        </p:nvSpPr>
        <p:spPr>
          <a:xfrm>
            <a:off x="152399" y="4064686"/>
            <a:ext cx="50609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dirty="0">
                <a:solidFill>
                  <a:srgbClr val="7030A0"/>
                </a:solidFill>
              </a:rPr>
              <a:t>Prihvata projekat i izabranog TV emitera – finansira izradu pilot epizode</a:t>
            </a:r>
            <a:endParaRPr lang="en-US" sz="2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42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4" grpId="0"/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2400"/>
            <a:ext cx="6572250" cy="492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2600" y="1956762"/>
            <a:ext cx="3962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00B0F0"/>
                </a:solidFill>
              </a:rPr>
              <a:t>TV  </a:t>
            </a:r>
          </a:p>
          <a:p>
            <a:pPr algn="ctr"/>
            <a:r>
              <a:rPr lang="sr-Latn-RS" sz="6000" b="1" dirty="0">
                <a:solidFill>
                  <a:srgbClr val="00B0F0"/>
                </a:solidFill>
              </a:rPr>
              <a:t>ZVEZDA</a:t>
            </a:r>
            <a:endParaRPr lang="en-US" sz="6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51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052" y="110092"/>
            <a:ext cx="10791896" cy="663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6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178" y="165354"/>
            <a:ext cx="11189644" cy="652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4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903" y="247129"/>
            <a:ext cx="11247993" cy="18921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956" y="2286000"/>
            <a:ext cx="11234088" cy="442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6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281" y="303276"/>
            <a:ext cx="11729438" cy="625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03632"/>
            <a:ext cx="9181675" cy="17139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905000"/>
            <a:ext cx="9219787" cy="491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62" y="1676400"/>
            <a:ext cx="11743275" cy="474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0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914400"/>
            <a:ext cx="11837507" cy="413451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5124822"/>
            <a:ext cx="11837507" cy="119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07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447800"/>
            <a:ext cx="100965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18872" indent="0">
              <a:buNone/>
            </a:pPr>
            <a:r>
              <a:rPr lang="en-US" dirty="0"/>
              <a:t> </a:t>
            </a:r>
            <a:endParaRPr lang="en-US" sz="2800" dirty="0"/>
          </a:p>
          <a:p>
            <a:pPr marL="1162050" indent="-352425">
              <a:buClrTx/>
              <a:buFont typeface="Wingdings" pitchFamily="2" charset="2"/>
              <a:buChar char="q"/>
            </a:pPr>
            <a:r>
              <a:rPr lang="en-US" sz="2400" b="1" dirty="0"/>
              <a:t>PREDMET 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šta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RS" sz="2400" dirty="0"/>
              <a:t>misija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RS" sz="2400" dirty="0"/>
              <a:t>cilj</a:t>
            </a:r>
            <a:endParaRPr lang="en-US" sz="2400" dirty="0"/>
          </a:p>
          <a:p>
            <a:pPr marL="1704975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sr-Latn-RS" sz="2400" dirty="0"/>
              <a:t>vizija</a:t>
            </a:r>
            <a:endParaRPr lang="en-US" sz="24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381000"/>
            <a:ext cx="10096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2800" b="1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7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085" y="79903"/>
            <a:ext cx="9927630" cy="2884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35" y="3014579"/>
            <a:ext cx="9899055" cy="374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3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96838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2200" y="1964072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6000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DEJTON</a:t>
            </a:r>
            <a:endParaRPr lang="en-US" sz="60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67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2700" y="140485"/>
            <a:ext cx="7010400" cy="65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7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745" y="76200"/>
            <a:ext cx="5669358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6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600200"/>
            <a:ext cx="10018688" cy="513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8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9876" y="76200"/>
            <a:ext cx="6002338" cy="523806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9877" y="5218621"/>
            <a:ext cx="6002338" cy="133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696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2514600"/>
            <a:ext cx="11691453" cy="308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8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849" y="152400"/>
            <a:ext cx="9030112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6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06" y="2362200"/>
            <a:ext cx="11532387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4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457" y="257556"/>
            <a:ext cx="11121085" cy="634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2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10058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257300" indent="-447675">
              <a:buClrTx/>
              <a:buFont typeface="Wingdings" pitchFamily="2" charset="2"/>
              <a:buChar char="q"/>
            </a:pPr>
            <a:r>
              <a:rPr lang="en-US" sz="2400" dirty="0"/>
              <a:t> </a:t>
            </a:r>
            <a:r>
              <a:rPr lang="en-US" sz="2400" b="1" dirty="0"/>
              <a:t>PROFIL 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na čemu se bazira koncepcija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trajanje, dinamika emitovanja, vreme emitovanja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tematski blokovi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vezivno tkivo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sadržaj emisije</a:t>
            </a:r>
            <a:endParaRPr lang="en-US" sz="2400" dirty="0"/>
          </a:p>
          <a:p>
            <a:pPr marL="152400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skica košuljice emisije</a:t>
            </a:r>
            <a:endParaRPr lang="en-U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4A10C4A-2908-BBFC-8C10-F0B85D7F3F01}"/>
              </a:ext>
            </a:extLst>
          </p:cNvPr>
          <p:cNvSpPr/>
          <p:nvPr/>
        </p:nvSpPr>
        <p:spPr>
          <a:xfrm>
            <a:off x="152400" y="381000"/>
            <a:ext cx="10096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2800" b="1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0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7400" y="1828800"/>
            <a:ext cx="487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7030A0"/>
                </a:solidFill>
              </a:rPr>
              <a:t>ČAROLIJOM </a:t>
            </a:r>
          </a:p>
          <a:p>
            <a:pPr algn="ctr"/>
            <a:r>
              <a:rPr lang="sr-Latn-RS" sz="6000" b="1" dirty="0">
                <a:solidFill>
                  <a:srgbClr val="7030A0"/>
                </a:solidFill>
              </a:rPr>
              <a:t>KROZ  SLIKU</a:t>
            </a:r>
            <a:endParaRPr lang="en-US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585" y="1828800"/>
            <a:ext cx="11738829" cy="454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9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08" y="1981200"/>
            <a:ext cx="11769384" cy="420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1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739" y="1676400"/>
            <a:ext cx="11568522" cy="48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2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117" y="2514600"/>
            <a:ext cx="11605765" cy="340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8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498" y="1752600"/>
            <a:ext cx="11529004" cy="480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426" y="1676400"/>
            <a:ext cx="11575148" cy="487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9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194" y="1981200"/>
            <a:ext cx="11767612" cy="443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0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020" y="1908383"/>
            <a:ext cx="11865960" cy="2088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71" y="4133850"/>
            <a:ext cx="11865959" cy="224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8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96838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5000" y="1794808"/>
            <a:ext cx="594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00B050"/>
                </a:solidFill>
              </a:rPr>
              <a:t>NE BRINI MAMA, IDEM SA TATOM</a:t>
            </a:r>
            <a:endParaRPr lang="en-US" sz="6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21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343025" indent="-352425">
              <a:buClrTx/>
              <a:buFont typeface="Wingdings" pitchFamily="2" charset="2"/>
              <a:buChar char="q"/>
            </a:pPr>
            <a:r>
              <a:rPr lang="sr-Latn-RS" sz="2400" b="1" dirty="0"/>
              <a:t>PRODUKCIJA</a:t>
            </a:r>
            <a:r>
              <a:rPr lang="en-US" sz="2400" b="1" dirty="0"/>
              <a:t> 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tehnološki način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potrebni tehnički kapaciteti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potrebni kadrovi</a:t>
            </a:r>
            <a:endParaRPr lang="en-US" sz="2400" dirty="0"/>
          </a:p>
          <a:p>
            <a:pPr marL="1885950" lvl="1" indent="-361950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dinamika realizacije</a:t>
            </a:r>
            <a:endParaRPr lang="en-U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E762E3-02B9-A3CF-9413-8CD083D5BE5B}"/>
              </a:ext>
            </a:extLst>
          </p:cNvPr>
          <p:cNvSpPr/>
          <p:nvPr/>
        </p:nvSpPr>
        <p:spPr>
          <a:xfrm>
            <a:off x="152400" y="381000"/>
            <a:ext cx="10096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2800" b="1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91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158" y="533400"/>
            <a:ext cx="11837684" cy="60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39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519" y="2286000"/>
            <a:ext cx="11842962" cy="3973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2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297" y="2743200"/>
            <a:ext cx="11745405" cy="285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7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41" y="76200"/>
            <a:ext cx="11822319" cy="3886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341" y="3962400"/>
            <a:ext cx="11822319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03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118" y="457200"/>
            <a:ext cx="11787764" cy="3486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43" y="4038600"/>
            <a:ext cx="11787764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74" y="2133600"/>
            <a:ext cx="11861051" cy="423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3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213" y="1981200"/>
            <a:ext cx="11933573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675" y="221170"/>
            <a:ext cx="11722757" cy="37677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454" y="4122230"/>
            <a:ext cx="11714978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5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34" y="914400"/>
            <a:ext cx="11910132" cy="2743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830" y="3810000"/>
            <a:ext cx="11826161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31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06" y="762000"/>
            <a:ext cx="11963925" cy="2514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31" y="3400425"/>
            <a:ext cx="119639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49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9982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714375" indent="-266700">
              <a:buClrTx/>
              <a:buFont typeface="Wingdings" pitchFamily="2" charset="2"/>
              <a:buChar char="q"/>
            </a:pPr>
            <a:r>
              <a:rPr lang="en-US" sz="2400" b="1" dirty="0"/>
              <a:t>FINANSIJSKI ELEMENTI 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potrebno početno ulaganje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troškovi proizvodnje i emitovanja (primarni troškovi po emisiji)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način finansiranja (sponzorstvo, partnersko učešće...)</a:t>
            </a:r>
            <a:endParaRPr lang="en-US" sz="2400" dirty="0"/>
          </a:p>
          <a:p>
            <a:pPr marL="1343025" lvl="1" indent="-352425">
              <a:lnSpc>
                <a:spcPct val="150000"/>
              </a:lnSpc>
              <a:buClrTx/>
              <a:buFont typeface="Wingdings" pitchFamily="2" charset="2"/>
              <a:buChar char="Ø"/>
            </a:pPr>
            <a:r>
              <a:rPr lang="hr-HR" sz="2400" dirty="0"/>
              <a:t>projekcija prihoda (komercijalni aspekt)</a:t>
            </a:r>
            <a:endParaRPr lang="en-U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0A98F8-8CAF-DACD-845E-530828A525B4}"/>
              </a:ext>
            </a:extLst>
          </p:cNvPr>
          <p:cNvSpPr/>
          <p:nvPr/>
        </p:nvSpPr>
        <p:spPr>
          <a:xfrm>
            <a:off x="152400" y="381000"/>
            <a:ext cx="10096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2800" b="1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roducentska</a:t>
            </a:r>
            <a:r>
              <a:rPr lang="en-US" sz="2800" i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2800" i="1" dirty="0" err="1">
                <a:solidFill>
                  <a:schemeClr val="tx2">
                    <a:lumMod val="20000"/>
                    <a:lumOff val="80000"/>
                  </a:schemeClr>
                </a:solidFill>
              </a:rPr>
              <a:t>projekcija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89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6" y="685800"/>
            <a:ext cx="11892728" cy="2453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11" y="3362325"/>
            <a:ext cx="11923941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8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74" y="771525"/>
            <a:ext cx="12064251" cy="2219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48" y="3124200"/>
            <a:ext cx="11977572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145" y="153999"/>
            <a:ext cx="8679180" cy="655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5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0" y="2209798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FFFF00"/>
                </a:solidFill>
              </a:rPr>
              <a:t>PREŽIVLJAVANJE</a:t>
            </a:r>
            <a:endParaRPr lang="en-US" sz="6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0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76" y="228600"/>
            <a:ext cx="10911227" cy="645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279" y="108649"/>
            <a:ext cx="7803241" cy="664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4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0939" y="1676400"/>
            <a:ext cx="8870122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256" y="153852"/>
            <a:ext cx="10437486" cy="43419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532" y="4485549"/>
            <a:ext cx="1051893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2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930" y="381000"/>
            <a:ext cx="11285854" cy="3076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973" y="3657600"/>
            <a:ext cx="11285854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65882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19300" y="1752600"/>
            <a:ext cx="3886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IMAMO</a:t>
            </a:r>
          </a:p>
          <a:p>
            <a:pPr algn="ctr"/>
            <a:r>
              <a:rPr lang="sr-Latn-RS" sz="60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HIT</a:t>
            </a:r>
            <a:endParaRPr lang="en-US" sz="6000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29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447800"/>
            <a:ext cx="11391900" cy="5410200"/>
          </a:xfrm>
        </p:spPr>
        <p:txBody>
          <a:bodyPr>
            <a:normAutofit/>
          </a:bodyPr>
          <a:lstStyle/>
          <a:p>
            <a:pPr marL="1343025" lvl="1" indent="-352425">
              <a:buClrTx/>
              <a:buFont typeface="Wingdings" pitchFamily="2" charset="2"/>
              <a:buChar char="ü"/>
            </a:pPr>
            <a:endParaRPr lang="sr-Latn-RS" sz="1200" dirty="0"/>
          </a:p>
          <a:p>
            <a:pPr>
              <a:buClrTx/>
            </a:pP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PROFIL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opis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čemu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bazira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koncepcija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ulazni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podaci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žanr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epizoda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trajanje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epizode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tehnološki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dinamika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emitovanja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vreme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emitovanja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doba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dana,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radni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danom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vikendom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mesto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lokacije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objekti</a:t>
            </a:r>
            <a:endParaRPr lang="sr-Latn-R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sadržaj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emisije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opisno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24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tematski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blokovi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koji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čine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TV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sadržaj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/format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vezivno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tkivo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između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blokova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2400" i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skica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košuljice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emisije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(po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epizodama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90600" lvl="1" indent="0">
              <a:buClrTx/>
              <a:buNone/>
            </a:pPr>
            <a:endParaRPr lang="sr-Latn-RS" sz="1900" i="1" dirty="0"/>
          </a:p>
          <a:p>
            <a:pPr marL="990600" lvl="1" indent="0">
              <a:lnSpc>
                <a:spcPct val="150000"/>
              </a:lnSpc>
              <a:buClrTx/>
              <a:buNone/>
            </a:pPr>
            <a:endParaRPr lang="en-US" sz="20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490211"/>
            <a:ext cx="10172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Profil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471" y="146982"/>
            <a:ext cx="5173058" cy="656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8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85" y="1228725"/>
            <a:ext cx="11552029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85725"/>
            <a:ext cx="10156784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1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4572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2600" y="2260938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FFC000"/>
                </a:solidFill>
              </a:rPr>
              <a:t>PRINCIP</a:t>
            </a:r>
            <a:endParaRPr lang="en-US" sz="6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65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1617" y="140208"/>
            <a:ext cx="9128766" cy="657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514" y="838200"/>
            <a:ext cx="11814971" cy="553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35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243" y="173924"/>
            <a:ext cx="11295514" cy="36681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6832B3-4D92-6C16-3F39-FEE5FB417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243" y="3953196"/>
            <a:ext cx="11295514" cy="28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07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50" y="152400"/>
            <a:ext cx="11451297" cy="327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35055F1-387D-D6A0-83F9-0AC9B80105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51" y="3581401"/>
            <a:ext cx="11451297" cy="307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10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36" y="381000"/>
            <a:ext cx="11688725" cy="320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537" y="3810000"/>
            <a:ext cx="116887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381" y="152400"/>
            <a:ext cx="10433237" cy="28956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86" y="3180327"/>
            <a:ext cx="10341226" cy="354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6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10591800" cy="54102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sr-Latn-R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PRODUKCIJSKA RAZRADA</a:t>
            </a: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Tx/>
              <a:buFont typeface="Wingdings 2" panose="05020102010507070707" pitchFamily="18" charset="2"/>
              <a:buChar char=""/>
            </a:pPr>
            <a:r>
              <a:rPr lang="en-US" sz="2400" b="1" dirty="0" err="1">
                <a:solidFill>
                  <a:srgbClr val="C00000"/>
                </a:solidFill>
              </a:rPr>
              <a:t>dinamika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produkcije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endParaRPr lang="sr-Latn-RS" sz="2400" b="1" dirty="0">
              <a:solidFill>
                <a:srgbClr val="C00000"/>
              </a:solidFill>
            </a:endParaRPr>
          </a:p>
          <a:p>
            <a:pPr marL="461963" indent="-344488">
              <a:buClrTx/>
              <a:buNone/>
            </a:pPr>
            <a:r>
              <a:rPr lang="sr-Latn-RS" sz="2000" i="1" dirty="0"/>
              <a:t>       </a:t>
            </a:r>
            <a:r>
              <a:rPr lang="en-US" sz="2400" i="1" dirty="0"/>
              <a:t>(</a:t>
            </a:r>
            <a:r>
              <a:rPr lang="en-US" sz="2400" i="1" dirty="0" err="1"/>
              <a:t>kalendar</a:t>
            </a:r>
            <a:r>
              <a:rPr lang="en-US" sz="2400" i="1" dirty="0"/>
              <a:t>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i="1" dirty="0" err="1"/>
              <a:t>opis</a:t>
            </a:r>
            <a:r>
              <a:rPr lang="en-US" sz="2400" i="1" dirty="0"/>
              <a:t> </a:t>
            </a:r>
            <a:r>
              <a:rPr lang="en-US" sz="2400" i="1" dirty="0" err="1"/>
              <a:t>svake</a:t>
            </a:r>
            <a:r>
              <a:rPr lang="en-US" sz="2400" i="1" dirty="0"/>
              <a:t> faze </a:t>
            </a:r>
            <a:r>
              <a:rPr lang="en-US" sz="2400" i="1" dirty="0" err="1"/>
              <a:t>tehnološkog</a:t>
            </a:r>
            <a:r>
              <a:rPr lang="en-US" sz="2400" i="1" dirty="0"/>
              <a:t> </a:t>
            </a:r>
            <a:r>
              <a:rPr lang="en-US" sz="2400" i="1" dirty="0" err="1"/>
              <a:t>procesa</a:t>
            </a:r>
            <a:r>
              <a:rPr lang="en-US" sz="2400" i="1" dirty="0"/>
              <a:t> </a:t>
            </a:r>
            <a:r>
              <a:rPr lang="en-US" sz="2400" i="1" dirty="0" err="1"/>
              <a:t>na</a:t>
            </a:r>
            <a:r>
              <a:rPr lang="en-US" sz="2400" i="1" dirty="0"/>
              <a:t> </a:t>
            </a:r>
            <a:r>
              <a:rPr lang="en-US" sz="2400" i="1" dirty="0" err="1"/>
              <a:t>izabranom</a:t>
            </a:r>
            <a:r>
              <a:rPr lang="en-US" sz="2400" i="1" dirty="0"/>
              <a:t> </a:t>
            </a:r>
            <a:r>
              <a:rPr lang="en-US" sz="2400" i="1" dirty="0" err="1"/>
              <a:t>projektu</a:t>
            </a:r>
            <a:r>
              <a:rPr lang="en-US" sz="2400" i="1" dirty="0"/>
              <a:t> - </a:t>
            </a:r>
            <a:r>
              <a:rPr lang="en-US" sz="2400" i="1" dirty="0" err="1"/>
              <a:t>planiranje</a:t>
            </a:r>
            <a:r>
              <a:rPr lang="en-US" sz="2400" i="1" dirty="0"/>
              <a:t>, </a:t>
            </a:r>
            <a:r>
              <a:rPr lang="en-US" sz="2400" i="1" dirty="0" err="1"/>
              <a:t>priprema</a:t>
            </a:r>
            <a:r>
              <a:rPr lang="en-US" sz="2400" i="1" dirty="0"/>
              <a:t>, </a:t>
            </a:r>
            <a:r>
              <a:rPr lang="sr-Latn-RS" sz="2400" i="1" dirty="0"/>
              <a:t>r</a:t>
            </a:r>
            <a:r>
              <a:rPr lang="en-US" sz="2400" i="1" dirty="0" err="1"/>
              <a:t>ealizacija</a:t>
            </a:r>
            <a:r>
              <a:rPr lang="en-US" sz="2400" i="1" dirty="0"/>
              <a:t>, </a:t>
            </a:r>
            <a:r>
              <a:rPr lang="en-US" sz="2400" i="1" dirty="0" err="1"/>
              <a:t>finalizacija</a:t>
            </a:r>
            <a:r>
              <a:rPr lang="sr-Latn-RS" sz="2400" i="1" dirty="0"/>
              <a:t> - </a:t>
            </a:r>
            <a:r>
              <a:rPr lang="en-US" sz="2400" i="1" dirty="0" err="1"/>
              <a:t>mesečni</a:t>
            </a:r>
            <a:r>
              <a:rPr lang="en-US" sz="2400" i="1" dirty="0"/>
              <a:t>, </a:t>
            </a:r>
            <a:r>
              <a:rPr lang="en-US" sz="2400" i="1" dirty="0" err="1"/>
              <a:t>nedeljni</a:t>
            </a:r>
            <a:r>
              <a:rPr lang="en-US" sz="2400" i="1" dirty="0"/>
              <a:t> </a:t>
            </a:r>
            <a:r>
              <a:rPr lang="en-US" sz="2400" i="1" dirty="0" err="1"/>
              <a:t>i</a:t>
            </a:r>
            <a:r>
              <a:rPr lang="en-US" sz="2400" i="1" dirty="0"/>
              <a:t> </a:t>
            </a:r>
            <a:r>
              <a:rPr lang="en-US" sz="2400" i="1" dirty="0" err="1"/>
              <a:t>dnevni</a:t>
            </a:r>
            <a:r>
              <a:rPr lang="en-US" sz="2400" i="1" dirty="0"/>
              <a:t> plan</a:t>
            </a:r>
            <a:r>
              <a:rPr lang="en-US" sz="2400" dirty="0"/>
              <a:t> </a:t>
            </a:r>
            <a:r>
              <a:rPr lang="en-US" sz="2400" dirty="0" err="1"/>
              <a:t>sa</a:t>
            </a:r>
            <a:r>
              <a:rPr lang="en-US" sz="2400" dirty="0"/>
              <a:t> </a:t>
            </a:r>
            <a:r>
              <a:rPr lang="en-US" sz="2400" dirty="0" err="1"/>
              <a:t>navedenim</a:t>
            </a:r>
            <a:r>
              <a:rPr lang="en-US" sz="2400" dirty="0"/>
              <a:t> </a:t>
            </a:r>
            <a:r>
              <a:rPr lang="en-US" sz="2400" dirty="0" err="1"/>
              <a:t>radnim</a:t>
            </a:r>
            <a:r>
              <a:rPr lang="en-US" sz="2400" dirty="0"/>
              <a:t> </a:t>
            </a:r>
            <a:r>
              <a:rPr lang="en-US" sz="2400" dirty="0" err="1"/>
              <a:t>procesima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</a:t>
            </a:r>
            <a:r>
              <a:rPr lang="en-US" sz="2400" dirty="0" err="1"/>
              <a:t>operacijama</a:t>
            </a:r>
            <a:r>
              <a:rPr lang="en-US" sz="2400" i="1" dirty="0"/>
              <a:t>)</a:t>
            </a:r>
            <a:endParaRPr lang="en-US" sz="2400" dirty="0"/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Tx/>
              <a:buFont typeface="Wingdings" panose="05000000000000000000" pitchFamily="2" charset="2"/>
              <a:buChar char="ü"/>
            </a:pPr>
            <a:r>
              <a:rPr lang="en-US" sz="2400" dirty="0"/>
              <a:t>u </a:t>
            </a:r>
            <a:r>
              <a:rPr lang="en-US" sz="2400" dirty="0" err="1"/>
              <a:t>slučaju</a:t>
            </a:r>
            <a:r>
              <a:rPr lang="en-US" sz="2400" dirty="0"/>
              <a:t> </a:t>
            </a:r>
            <a:r>
              <a:rPr lang="en-US" sz="2400" dirty="0" err="1"/>
              <a:t>organizovanja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audicije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endParaRPr lang="sr-Latn-RS" sz="2400" b="1" dirty="0">
              <a:solidFill>
                <a:srgbClr val="C00000"/>
              </a:solidFill>
            </a:endParaRPr>
          </a:p>
          <a:p>
            <a:pPr marL="118872" indent="0">
              <a:buClrTx/>
              <a:buNone/>
            </a:pPr>
            <a:r>
              <a:rPr lang="sr-Latn-RS" sz="1800" dirty="0"/>
              <a:t>       </a:t>
            </a:r>
            <a:r>
              <a:rPr lang="sr-Latn-RS" sz="2400" dirty="0"/>
              <a:t>(</a:t>
            </a:r>
            <a:r>
              <a:rPr lang="en-US" sz="2400" dirty="0" err="1"/>
              <a:t>obavezno</a:t>
            </a:r>
            <a:r>
              <a:rPr lang="en-US" sz="2400" dirty="0"/>
              <a:t> </a:t>
            </a:r>
            <a:r>
              <a:rPr lang="en-US" sz="2400" dirty="0" err="1"/>
              <a:t>navesti</a:t>
            </a:r>
            <a:r>
              <a:rPr lang="en-US" sz="2400" dirty="0"/>
              <a:t> – </a:t>
            </a:r>
            <a:r>
              <a:rPr lang="en-US" sz="2400" i="1" dirty="0"/>
              <a:t>grad, </a:t>
            </a:r>
            <a:r>
              <a:rPr lang="en-US" sz="2400" i="1" dirty="0" err="1"/>
              <a:t>objekat</a:t>
            </a:r>
            <a:r>
              <a:rPr lang="en-US" sz="2400" i="1" dirty="0"/>
              <a:t>, </a:t>
            </a:r>
            <a:r>
              <a:rPr lang="en-US" sz="2400" i="1" dirty="0" err="1"/>
              <a:t>kalendar</a:t>
            </a:r>
            <a:r>
              <a:rPr lang="en-US" sz="2400" i="1" dirty="0"/>
              <a:t> </a:t>
            </a:r>
            <a:r>
              <a:rPr lang="en-US" sz="2400" i="1" dirty="0" err="1"/>
              <a:t>organizovanja</a:t>
            </a:r>
            <a:r>
              <a:rPr lang="en-US" sz="2400" i="1" dirty="0"/>
              <a:t>, </a:t>
            </a:r>
            <a:r>
              <a:rPr lang="en-US" sz="2400" i="1" dirty="0" err="1"/>
              <a:t>potrebna</a:t>
            </a:r>
            <a:r>
              <a:rPr lang="en-US" sz="2400" i="1" dirty="0"/>
              <a:t> </a:t>
            </a:r>
            <a:r>
              <a:rPr lang="en-US" sz="2400" i="1" dirty="0" err="1"/>
              <a:t>ekipa</a:t>
            </a:r>
            <a:r>
              <a:rPr lang="en-US" sz="2400" i="1" dirty="0"/>
              <a:t>)</a:t>
            </a:r>
            <a:endParaRPr lang="en-US" sz="2400" dirty="0"/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"/>
            </a:pPr>
            <a:r>
              <a:rPr lang="en-US" sz="2400" dirty="0" err="1"/>
              <a:t>potrebni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tehnički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kapaciteti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po </a:t>
            </a:r>
            <a:r>
              <a:rPr lang="en-US" sz="2400" dirty="0" err="1"/>
              <a:t>fazama</a:t>
            </a:r>
            <a:r>
              <a:rPr lang="en-US" sz="2400" dirty="0"/>
              <a:t> </a:t>
            </a:r>
            <a:r>
              <a:rPr lang="en-US" sz="2400" dirty="0" err="1"/>
              <a:t>procesa</a:t>
            </a:r>
            <a:r>
              <a:rPr lang="en-US" sz="2400" dirty="0"/>
              <a:t> </a:t>
            </a:r>
            <a:r>
              <a:rPr lang="en-US" sz="2400" dirty="0" err="1"/>
              <a:t>i</a:t>
            </a:r>
            <a:r>
              <a:rPr lang="en-US" sz="2400" dirty="0"/>
              <a:t> po </a:t>
            </a:r>
            <a:r>
              <a:rPr lang="en-US" sz="2400" dirty="0" err="1"/>
              <a:t>tehnološkom</a:t>
            </a:r>
            <a:r>
              <a:rPr lang="en-US" sz="2400" dirty="0"/>
              <a:t> </a:t>
            </a:r>
            <a:r>
              <a:rPr lang="en-US" sz="2400" dirty="0" err="1"/>
              <a:t>načinu</a:t>
            </a:r>
            <a:endParaRPr lang="sr-Latn-RS" sz="2400" dirty="0"/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sr-Latn-RS" sz="1000" dirty="0"/>
          </a:p>
          <a:p>
            <a:pPr marL="342900" indent="-342900">
              <a:buClrTx/>
              <a:buFont typeface="Wingdings" panose="05000000000000000000" pitchFamily="2" charset="2"/>
              <a:buChar char="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potrebni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kadrovi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2608" lvl="1" indent="0">
              <a:buClrTx/>
              <a:buNone/>
            </a:pP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navesti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radne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pozicije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izvršilaca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mestu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tehnološkom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načinu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-pun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sastav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ekipe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33500" lvl="1" indent="-342900">
              <a:buClrTx/>
              <a:buFont typeface="Wingdings" panose="05000000000000000000" pitchFamily="2" charset="2"/>
              <a:buChar char="ü"/>
            </a:pPr>
            <a:endParaRPr lang="sr-Latn-RS" sz="1900" i="1" dirty="0"/>
          </a:p>
          <a:p>
            <a:pPr marL="990600" lvl="1" indent="0">
              <a:lnSpc>
                <a:spcPct val="150000"/>
              </a:lnSpc>
              <a:buClrTx/>
              <a:buNone/>
            </a:pPr>
            <a:endParaRPr lang="en-US" sz="20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329625"/>
            <a:ext cx="1196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Produkcijska razrada </a:t>
            </a:r>
            <a:r>
              <a:rPr lang="sr-Latn-RS" sz="240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7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43858"/>
            <a:ext cx="10466186" cy="41211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1" y="4374062"/>
            <a:ext cx="10466185" cy="238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93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628" y="133350"/>
            <a:ext cx="9604744" cy="2438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8D98E4-DBCF-E318-72F3-9B7C862EB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014" y="2724150"/>
            <a:ext cx="9657972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28" y="2057400"/>
            <a:ext cx="11680943" cy="419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3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 PROJEKTOVANJE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96838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8325" y="1871008"/>
            <a:ext cx="541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FF0000"/>
                </a:solidFill>
              </a:rPr>
              <a:t>ZAJEDNIČKI </a:t>
            </a:r>
          </a:p>
          <a:p>
            <a:pPr algn="ctr"/>
            <a:r>
              <a:rPr lang="sr-Latn-RS" sz="6000" b="1" dirty="0">
                <a:solidFill>
                  <a:srgbClr val="FF0000"/>
                </a:solidFill>
              </a:rPr>
              <a:t>STAN</a:t>
            </a:r>
            <a:endParaRPr 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31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497"/>
          <a:stretch/>
        </p:blipFill>
        <p:spPr>
          <a:xfrm>
            <a:off x="122868" y="1600200"/>
            <a:ext cx="11953308" cy="499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2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9502" b="4093"/>
          <a:stretch/>
        </p:blipFill>
        <p:spPr>
          <a:xfrm>
            <a:off x="167757" y="1752600"/>
            <a:ext cx="11856486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2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9887" y="1600200"/>
            <a:ext cx="881602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9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1" y="76201"/>
            <a:ext cx="7858358" cy="670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7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49" y="1676400"/>
            <a:ext cx="11955702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8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20" y="228600"/>
            <a:ext cx="11785959" cy="38519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335756-D0E7-9751-2BF7-21F3317CDA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20" y="4152900"/>
            <a:ext cx="11785959" cy="262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7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0820400" cy="5410200"/>
          </a:xfrm>
        </p:spPr>
        <p:txBody>
          <a:bodyPr>
            <a:normAutofit/>
          </a:bodyPr>
          <a:lstStyle/>
          <a:p>
            <a:pPr marL="1343025" lvl="1" indent="-352425">
              <a:buClrTx/>
              <a:buFont typeface="Wingdings" pitchFamily="2" charset="2"/>
              <a:buChar char="ü"/>
            </a:pPr>
            <a:endParaRPr lang="sr-Latn-RS" sz="2000" dirty="0"/>
          </a:p>
          <a:p>
            <a:pPr>
              <a:buClrTx/>
            </a:pPr>
            <a:r>
              <a:rPr lang="sr-Latn-R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PRODUKCIJSKA RAZRADA</a:t>
            </a:r>
            <a:r>
              <a:rPr lang="en-U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operativni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plan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realizacije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None/>
            </a:pPr>
            <a:r>
              <a:rPr lang="sr-Latn-RS" sz="18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sr-Latn-RS" sz="24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radni procesi, trajanje, satnica – nedeljni i dnevni plan realizacije, </a:t>
            </a:r>
            <a:r>
              <a:rPr lang="en-US" sz="2400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kada</a:t>
            </a:r>
            <a:r>
              <a:rPr lang="en-US" sz="24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se </a:t>
            </a:r>
            <a:r>
              <a:rPr lang="en-US" sz="2400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šta</a:t>
            </a:r>
            <a:r>
              <a:rPr lang="en-US" sz="2400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radi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– od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hladne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sr-Latn-R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probe do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snimanja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živog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emitovanja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ako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predviđen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smeštaj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ekipe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ClrTx/>
              <a:buNone/>
            </a:pPr>
            <a:r>
              <a:rPr lang="sr-Latn-RS" sz="16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navesti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mesto,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lokaciju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objekat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članova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tip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smeštaja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noćenja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predložiti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tlocrt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scene u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studiju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uz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priloženu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vizuelnu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prezentaciju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(mood board)</a:t>
            </a:r>
            <a:endParaRPr lang="en-U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sr-Latn-RS" sz="10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3675DC-0686-5DAE-20EF-548B6FFFFCEF}"/>
              </a:ext>
            </a:extLst>
          </p:cNvPr>
          <p:cNvSpPr/>
          <p:nvPr/>
        </p:nvSpPr>
        <p:spPr>
          <a:xfrm>
            <a:off x="76200" y="329625"/>
            <a:ext cx="1196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Produkcijska razrada </a:t>
            </a:r>
            <a:r>
              <a:rPr lang="sr-Latn-RS" sz="240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04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90" y="533400"/>
            <a:ext cx="11837220" cy="60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3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54" y="2667000"/>
            <a:ext cx="11817891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1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1" y="1607820"/>
            <a:ext cx="8294057" cy="509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0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958" y="2438400"/>
            <a:ext cx="11836084" cy="340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268" y="1600200"/>
            <a:ext cx="11611067" cy="51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0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996" y="1828800"/>
            <a:ext cx="11950007" cy="453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71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51" y="1600200"/>
            <a:ext cx="12064697" cy="504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3600" dirty="0">
                <a:solidFill>
                  <a:schemeClr val="tx1"/>
                </a:solidFill>
              </a:rPr>
              <a:t> </a:t>
            </a:r>
            <a:r>
              <a:rPr lang="sr-Latn-RS" sz="2800" dirty="0">
                <a:solidFill>
                  <a:schemeClr val="tx1"/>
                </a:solidFill>
              </a:rPr>
              <a:t>PROJEKTOVANJE</a:t>
            </a:r>
            <a:r>
              <a:rPr lang="sr-Latn-RS" sz="3600" dirty="0">
                <a:solidFill>
                  <a:schemeClr val="tx1"/>
                </a:solidFill>
              </a:rPr>
              <a:t>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6201"/>
            <a:ext cx="6572250" cy="493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1200" y="2337138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6000" b="1" dirty="0">
                <a:solidFill>
                  <a:srgbClr val="00B0F0"/>
                </a:solidFill>
              </a:rPr>
              <a:t>OMENNIS</a:t>
            </a:r>
            <a:endParaRPr lang="en-US" sz="6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6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/>
          </p:cNvSpPr>
          <p:nvPr/>
        </p:nvSpPr>
        <p:spPr bwMode="auto">
          <a:xfrm>
            <a:off x="1524000" y="695401"/>
            <a:ext cx="4961558" cy="61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TV EMISIJA - KONCEPT</a:t>
            </a:r>
          </a:p>
        </p:txBody>
      </p:sp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7414" name="Rectangle 6"/>
          <p:cNvSpPr>
            <a:spLocks/>
          </p:cNvSpPr>
          <p:nvPr/>
        </p:nvSpPr>
        <p:spPr bwMode="auto">
          <a:xfrm>
            <a:off x="533400" y="1484561"/>
            <a:ext cx="10972800" cy="513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21424" bIns="0" anchor="ctr"/>
          <a:lstStyle/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pripremi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polučasovna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TV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edukativno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dokumentarnog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karaktera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koja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treba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emituje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jednoj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od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nacionalnih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televizija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Razgovaraćemo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stručnjacima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Informisaćemo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novitetima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iz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oblasti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VTO.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Pratićemo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parove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njihovom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putu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vantelesnu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oplodnju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Predstavićemo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publici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one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zbog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kojih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to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radimo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bebe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Borićemo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se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protiv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raznih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stereotipa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Edukovaćemo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javnost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to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zanimljive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korisne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priče</a:t>
            </a:r>
            <a:r>
              <a:rPr lang="en-US" sz="20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16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Autor i </a:t>
            </a:r>
            <a:r>
              <a:rPr lang="en-US" sz="16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voditelj</a:t>
            </a:r>
            <a:r>
              <a:rPr lang="en-US" sz="16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: </a:t>
            </a:r>
            <a:r>
              <a:rPr lang="en-US" sz="16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Dejana</a:t>
            </a:r>
            <a:r>
              <a:rPr lang="en-US" sz="1600" dirty="0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1600" dirty="0" err="1">
                <a:solidFill>
                  <a:srgbClr val="6767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Videnović</a:t>
            </a:r>
            <a:endParaRPr lang="en-US" sz="16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1600" dirty="0">
              <a:solidFill>
                <a:srgbClr val="67676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  <p:pic>
        <p:nvPicPr>
          <p:cNvPr id="17415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322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/>
          </p:cNvSpPr>
          <p:nvPr/>
        </p:nvSpPr>
        <p:spPr bwMode="auto">
          <a:xfrm>
            <a:off x="3657600" y="572544"/>
            <a:ext cx="5473898" cy="4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Zašto</a:t>
            </a: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 </a:t>
            </a:r>
            <a:r>
              <a:rPr lang="en-US" sz="2800" dirty="0" err="1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televizijska</a:t>
            </a: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 </a:t>
            </a:r>
            <a:r>
              <a:rPr lang="en-US" sz="2800" dirty="0" err="1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emisija</a:t>
            </a: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 OMENNIS ?</a:t>
            </a:r>
          </a:p>
        </p:txBody>
      </p:sp>
      <p:sp>
        <p:nvSpPr>
          <p:cNvPr id="18435" name="Rectangle 2"/>
          <p:cNvSpPr>
            <a:spLocks/>
          </p:cNvSpPr>
          <p:nvPr/>
        </p:nvSpPr>
        <p:spPr bwMode="auto">
          <a:xfrm>
            <a:off x="381000" y="1455616"/>
            <a:ext cx="11201400" cy="420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TV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OMMENIS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konceptualno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prati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Udruženje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OMENNIS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osnovano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ciljem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pomogne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parovima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slabijeg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materijalnog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stanja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besplatnu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vantelesnu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oplodnju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 to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ime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biti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glavno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sredstvo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ostvarimo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zacrtane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ciljeve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a to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više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parova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šansu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potomstvo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Iako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baviti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ozbiljnim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temama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želimo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bude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dinamična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prijemčiva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jasna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široj</a:t>
            </a:r>
            <a:endParaRPr lang="en-US" sz="2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publici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podsticajna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edukativna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interesantna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puna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pozitivne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energije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motivacionih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poruka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jednom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mestu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naći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korisne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informacije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oblasti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medicine,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novih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dostignuća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načina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života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Ovakva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vrsta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ne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postoji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domaćim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televizijama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zbog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čega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reći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je  bez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konkurencije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  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Znači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cilj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da: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informišemo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edukujemo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objašnjavamo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motivišemo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budemo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vetar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u</a:t>
            </a: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leđa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širimo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pozitivnu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energiju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povezujemo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ljude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pomažemo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rodi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više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beba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 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naravno</a:t>
            </a:r>
            <a:endParaRPr lang="en-US" sz="2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marL="241068" indent="-241068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ulivamo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nadu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“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čuda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”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dešavaju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uz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dobru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želju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svih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nas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donoseći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radost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života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en-US" sz="2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8436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8437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8438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18439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11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1343025" lvl="1" indent="-352425">
              <a:buClrTx/>
              <a:buFont typeface="Wingdings" pitchFamily="2" charset="2"/>
              <a:buChar char="ü"/>
            </a:pPr>
            <a:endParaRPr lang="sr-Latn-RS" sz="2000" dirty="0"/>
          </a:p>
          <a:p>
            <a:pPr>
              <a:buClrTx/>
            </a:pPr>
            <a:r>
              <a:rPr lang="sr-Latn-RS" sz="2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FINANSIJSKI ELEMENTI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lnSpc>
                <a:spcPct val="150000"/>
              </a:lnSpc>
              <a:buNone/>
            </a:pPr>
            <a:endParaRPr lang="en-US" sz="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Predkalkulacija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b="1" dirty="0">
              <a:solidFill>
                <a:srgbClr val="C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sr-Latn-RS" sz="18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budžetske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jedinice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pripadajućim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budžetskim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linijama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bez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navođenja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iznosa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troškova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finansiranja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206375">
              <a:buNone/>
            </a:pPr>
            <a:r>
              <a:rPr lang="sr-Latn-RS" sz="16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sponzorstvo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partnersko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učešće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 – ne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navoditi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konkretne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klijente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već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vrstu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potencijalnih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klijenata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Latn-R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prehrana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smeštaj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sportska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oprema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garderobe, transport,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građevinski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materijal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nagradni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fond…)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1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Tx/>
              <a:buFont typeface="Wingdings" panose="05000000000000000000" pitchFamily="2" charset="2"/>
              <a:buChar char=""/>
            </a:pP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Projekcija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prihoda</a:t>
            </a:r>
            <a:r>
              <a:rPr 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18872" indent="0">
              <a:buNone/>
            </a:pPr>
            <a:r>
              <a:rPr lang="sr-Latn-RS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komercijalni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aspekt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potencijalni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prihodi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telefonski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pozivi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ili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SMS, </a:t>
            </a:r>
            <a:r>
              <a:rPr lang="en-US" sz="24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ulaznice,merchandising</a:t>
            </a:r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…)</a:t>
            </a:r>
            <a:endParaRPr lang="sr-Latn-RS" sz="2400" dirty="0"/>
          </a:p>
          <a:p>
            <a:pPr marL="118872" indent="0">
              <a:buNone/>
            </a:pPr>
            <a:endParaRPr lang="en-US" sz="2800" dirty="0"/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329625"/>
            <a:ext cx="1196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r-Latn-RS" sz="3200" b="1" dirty="0">
                <a:solidFill>
                  <a:schemeClr val="tx2">
                    <a:lumMod val="20000"/>
                    <a:lumOff val="80000"/>
                  </a:schemeClr>
                </a:solidFill>
              </a:rPr>
              <a:t>Elementi razrade – Finansijski elementi </a:t>
            </a:r>
            <a:r>
              <a:rPr lang="sr-Latn-RS" sz="2400" dirty="0">
                <a:solidFill>
                  <a:srgbClr val="5A6378">
                    <a:lumMod val="20000"/>
                    <a:lumOff val="80000"/>
                  </a:srgbClr>
                </a:solidFill>
                <a:latin typeface="Corbel"/>
              </a:rPr>
              <a:t>(primer projektovanja)</a:t>
            </a:r>
            <a:endParaRPr lang="en-US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7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/>
          </p:cNvSpPr>
          <p:nvPr/>
        </p:nvSpPr>
        <p:spPr bwMode="auto">
          <a:xfrm>
            <a:off x="2286000" y="667419"/>
            <a:ext cx="7091288" cy="4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TV EMISIJE OMENNIS - GLAVNE KARAKTERISTIKE</a:t>
            </a:r>
          </a:p>
        </p:txBody>
      </p:sp>
      <p:sp>
        <p:nvSpPr>
          <p:cNvPr id="19459" name="Rectangle 2"/>
          <p:cNvSpPr>
            <a:spLocks/>
          </p:cNvSpPr>
          <p:nvPr/>
        </p:nvSpPr>
        <p:spPr bwMode="auto">
          <a:xfrm>
            <a:off x="762000" y="1735559"/>
            <a:ext cx="9131353" cy="43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Trajanje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25</a:t>
            </a:r>
            <a:r>
              <a:rPr lang="ja-JP" alt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”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Produkcija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OMENNIS &amp; :DOS PUNTOS</a:t>
            </a:r>
            <a:endParaRPr lang="en-US" sz="2000" dirty="0">
              <a:solidFill>
                <a:srgbClr val="7F7F7F"/>
              </a:solidFill>
              <a:latin typeface="Calibri" pitchFamily="34" charset="0"/>
              <a:ea typeface="MS PGothic" pitchFamily="34" charset="-128"/>
              <a:sym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Žanr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Edukacija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&amp; Life style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Televizija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RTS 1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Termin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emitovanja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jednom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sedmično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petak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22:30 h.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Repriza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nedelja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12:50 h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336699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Generani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sponzori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emisije</a:t>
            </a:r>
            <a:r>
              <a:rPr lang="en-US" sz="2000" dirty="0">
                <a:solidFill>
                  <a:srgbClr val="A6A6A6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: </a:t>
            </a:r>
            <a:r>
              <a:rPr lang="en-US" sz="2000" dirty="0">
                <a:solidFill>
                  <a:srgbClr val="7F7F7F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MEDIGROUP &amp; BANCA INTESA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sym typeface="Gill Sans" pitchFamily="1" charset="0"/>
            </a:endParaRPr>
          </a:p>
        </p:txBody>
      </p:sp>
      <p:sp>
        <p:nvSpPr>
          <p:cNvPr id="19460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9461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19462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19463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87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/>
          </p:cNvSpPr>
          <p:nvPr/>
        </p:nvSpPr>
        <p:spPr bwMode="auto">
          <a:xfrm>
            <a:off x="4772174" y="869529"/>
            <a:ext cx="2275954" cy="43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Tahoma" pitchFamily="34" charset="0"/>
              </a:rPr>
              <a:t>OPŠTI SINOPSIS</a:t>
            </a:r>
          </a:p>
        </p:txBody>
      </p:sp>
      <p:sp>
        <p:nvSpPr>
          <p:cNvPr id="20483" name="Rectangle 2"/>
          <p:cNvSpPr>
            <a:spLocks/>
          </p:cNvSpPr>
          <p:nvPr/>
        </p:nvSpPr>
        <p:spPr bwMode="auto">
          <a:xfrm>
            <a:off x="304800" y="1463432"/>
            <a:ext cx="11201400" cy="4358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05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marL="57150" indent="-571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Voditelj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Dejana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Videnović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vodi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nas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svet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vantelesne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oplodnje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živote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parova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institucije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savete</a:t>
            </a:r>
            <a:r>
              <a:rPr lang="sr-Latn-R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stručnjaka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itd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Arial Bold" pitchFamily="1" charset="0"/>
            </a:endParaRP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Upoznajemo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parove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njihove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živote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Pomažemo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dobiju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besplatnu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vantelesnu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oplodnju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Pratimo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proces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vantelesne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oplodnje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Razgovaramo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stručnjacima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različite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teme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Savetujemo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sadašnje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buduće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roditelje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Informišemo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novim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dostugnućima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Podržavamo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sponzore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njihove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usluge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proizvode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Arial Bold" pitchFamily="1" charset="0"/>
              </a:rPr>
              <a:t>.</a:t>
            </a:r>
          </a:p>
          <a:p>
            <a:pPr marL="241068" indent="-241068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Calibri" pitchFamily="34" charset="0"/>
              <a:ea typeface="MS PGothic" pitchFamily="34" charset="-128"/>
              <a:sym typeface="Gill Sans" pitchFamily="1" charset="0"/>
            </a:endParaRPr>
          </a:p>
        </p:txBody>
      </p:sp>
      <p:sp>
        <p:nvSpPr>
          <p:cNvPr id="20484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0485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0486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0487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15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272866"/>
              </p:ext>
            </p:extLst>
          </p:nvPr>
        </p:nvGraphicFramePr>
        <p:xfrm>
          <a:off x="2146847" y="1201044"/>
          <a:ext cx="7644929" cy="5063132"/>
        </p:xfrm>
        <a:graphic>
          <a:graphicData uri="http://schemas.openxmlformats.org/drawingml/2006/table">
            <a:tbl>
              <a:tblPr/>
              <a:tblGrid>
                <a:gridCol w="254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8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NAJAVNA ŠPICA</a:t>
                      </a: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JINGLES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NAJAVA VODITELJA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ULAZAK U DOM ODABRANOG PARA</a:t>
                      </a: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UPOZNAVANJE NJIHOVE PRIČE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ODLAZAK NA KLINIKU SA PAROM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RAZGOVOR SA LEKARIMA 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PRAĆENJE PROCESA VTO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SVEDOČENJE PAROVA 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57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SAVETI PRIJATELJA</a:t>
                      </a: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LIFE STYLE ZANIMLJIVOSTI</a:t>
                      </a: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34" charset="0"/>
                          <a:ea typeface="ヒラギノ角ゴ ProN W3" pitchFamily="1" charset="-128"/>
                          <a:sym typeface="Gill Sans" pitchFamily="1" charset="0"/>
                        </a:rPr>
                        <a:t>ODJAVNA ŠPICA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3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1" marR="64291" marT="32148" marB="32148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528" name="Rectangle 2"/>
          <p:cNvSpPr>
            <a:spLocks/>
          </p:cNvSpPr>
          <p:nvPr/>
        </p:nvSpPr>
        <p:spPr bwMode="auto">
          <a:xfrm>
            <a:off x="5136060" y="674192"/>
            <a:ext cx="1668736" cy="32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CELINE EMISIJE</a:t>
            </a:r>
          </a:p>
        </p:txBody>
      </p:sp>
      <p:sp>
        <p:nvSpPr>
          <p:cNvPr id="21529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1530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1531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1532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3" name="Picture 1" descr="OMENNIS LOGO horizontal-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9847" y="1539256"/>
            <a:ext cx="1667619" cy="573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4" name="Picture 1" descr="OMENNIS LOGO horizontal-01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5393" y="5403578"/>
            <a:ext cx="1620738" cy="55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5" name="Picture 12" descr="Screen Shot 2016-03-25 at 11.58.09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5393" y="1454426"/>
            <a:ext cx="1670968" cy="9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6" name="Picture 1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836" y="2767088"/>
            <a:ext cx="1467817" cy="937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7" name="Picture 14" descr="Screen Shot 2016-03-25 at 12.07.38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6657" y="2765971"/>
            <a:ext cx="1284758" cy="93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8" name="Picture 1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776" y="2770439"/>
            <a:ext cx="1265783" cy="84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9" name="Picture 18" descr="couple-premarital-exam-doctor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3606" y="4036220"/>
            <a:ext cx="1366242" cy="91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Picture 1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6980" y="4087568"/>
            <a:ext cx="1265783" cy="843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1" name="Picture 2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7198" y="4023942"/>
            <a:ext cx="1417588" cy="92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2" name="Picture 21" descr="Screen Shot 2016-03-25 at 12.16.31.pn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5633" y="5251773"/>
            <a:ext cx="1317129" cy="87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3" name="Picture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7308" y="5302002"/>
            <a:ext cx="789161" cy="92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4" name="Picture 25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2145" y="1504653"/>
            <a:ext cx="1451074" cy="817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57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/>
          </p:cNvSpPr>
          <p:nvPr/>
        </p:nvSpPr>
        <p:spPr bwMode="auto">
          <a:xfrm>
            <a:off x="3833233" y="587764"/>
            <a:ext cx="4525534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500" dirty="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SPONZORI I PRODUCT PLACEMENT</a:t>
            </a:r>
          </a:p>
        </p:txBody>
      </p:sp>
      <p:sp>
        <p:nvSpPr>
          <p:cNvPr id="22531" name="Rectangle 2"/>
          <p:cNvSpPr>
            <a:spLocks/>
          </p:cNvSpPr>
          <p:nvPr/>
        </p:nvSpPr>
        <p:spPr bwMode="auto">
          <a:xfrm>
            <a:off x="533400" y="1311032"/>
            <a:ext cx="10896599" cy="476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Product Placement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poznat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indiketno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oglašavanje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predstavlja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pozicioniranje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određenog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brenda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odnosno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proizvoda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ili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usluge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okviru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osmišljenog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sadržaja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televizijska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emisija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Product Placement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nastao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je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potreba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određeni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brend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reklamira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van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reklamnog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bloka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kako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gledalac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ne bi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promenio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kanal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 Time se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gledaocu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usred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njegove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najveće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pažnje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plasira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“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reklamna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poruka</a:t>
            </a:r>
            <a:r>
              <a:rPr lang="ja-JP" altLang="en-US" sz="2000" dirty="0">
                <a:solidFill>
                  <a:srgbClr val="777777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”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koju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on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spontano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altLang="ja-JP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usvaja</a:t>
            </a:r>
            <a:r>
              <a:rPr lang="en-US" altLang="ja-JP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tako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primer, 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videti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: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klinike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doniraju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VTO,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suplemente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koriste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terapijama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ordinacije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uslugama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pomažu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uspehu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VTO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holistički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centri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akupunktura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masaže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kvatna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medicina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nutricionisti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psiholozi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treneri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itd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druge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srane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našoj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emisiji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biće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mesta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kompanije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proizvode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vodu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zdravu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hranu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vitamine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kozmetiku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oprema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trudnice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 baby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opremu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itd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za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banke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osiguravajuća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društva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kompanije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bilo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koji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način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podržavaju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našu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misiju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Product placement u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našoj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emisiji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biće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sastavni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deo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dramaturgije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odnosno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sadržaja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emisije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jer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želimo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izbegnemo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isprazne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jeftine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marketinške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poruke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koje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imali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prilike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viđamo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Plasiranje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usluga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proizvoda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ćemo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prikazati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promovisati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izjave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stručnjaka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koji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ih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predstavljaju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kao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kroz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vizuelni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prikaz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jedan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sveden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pristojan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elegantan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način</a:t>
            </a:r>
            <a:r>
              <a:rPr lang="en-US" sz="2000" dirty="0">
                <a:solidFill>
                  <a:srgbClr val="777777"/>
                </a:solidFill>
                <a:latin typeface="Calibri" pitchFamily="34" charset="0"/>
                <a:sym typeface="Calibri" pitchFamily="34" charset="0"/>
              </a:rPr>
              <a:t>.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777777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2532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2533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2534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2535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2"/>
          <p:cNvSpPr>
            <a:spLocks noChangeShapeType="1"/>
          </p:cNvSpPr>
          <p:nvPr/>
        </p:nvSpPr>
        <p:spPr bwMode="auto">
          <a:xfrm>
            <a:off x="6708803" y="315888"/>
            <a:ext cx="3628801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3555" name="Line 4"/>
          <p:cNvSpPr>
            <a:spLocks noChangeShapeType="1"/>
          </p:cNvSpPr>
          <p:nvPr/>
        </p:nvSpPr>
        <p:spPr bwMode="auto">
          <a:xfrm rot="10800000" flipH="1">
            <a:off x="2084338" y="317004"/>
            <a:ext cx="3396630" cy="7814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3556" name="Line 5"/>
          <p:cNvSpPr>
            <a:spLocks noChangeShapeType="1"/>
          </p:cNvSpPr>
          <p:nvPr/>
        </p:nvSpPr>
        <p:spPr bwMode="auto">
          <a:xfrm>
            <a:off x="1960439" y="6513091"/>
            <a:ext cx="8253264" cy="8930"/>
          </a:xfrm>
          <a:prstGeom prst="line">
            <a:avLst/>
          </a:prstGeom>
          <a:noFill/>
          <a:ln w="38100">
            <a:solidFill>
              <a:srgbClr val="DD2067"/>
            </a:solidFill>
            <a:miter lim="800000"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pic>
        <p:nvPicPr>
          <p:cNvPr id="23557" name="Picture 7" descr="OMENNIS LOGO-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5640588" y="-14511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1"/>
          <p:cNvSpPr>
            <a:spLocks noChangeArrowheads="1"/>
          </p:cNvSpPr>
          <p:nvPr/>
        </p:nvSpPr>
        <p:spPr bwMode="auto">
          <a:xfrm>
            <a:off x="3716242" y="543595"/>
            <a:ext cx="5837783" cy="49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4" tIns="32142" rIns="64284" bIns="32142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DD2067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PRODUCT PLACEMENT - MOGUĆNOSTI</a:t>
            </a:r>
            <a:endParaRPr lang="en-US" sz="2800">
              <a:solidFill>
                <a:srgbClr val="000000"/>
              </a:solidFill>
              <a:sym typeface="Gill Sans" pitchFamily="1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833087"/>
              </p:ext>
            </p:extLst>
          </p:nvPr>
        </p:nvGraphicFramePr>
        <p:xfrm>
          <a:off x="609600" y="1040309"/>
          <a:ext cx="11201400" cy="5057629"/>
        </p:xfrm>
        <a:graphic>
          <a:graphicData uri="http://schemas.openxmlformats.org/drawingml/2006/table">
            <a:tbl>
              <a:tblPr/>
              <a:tblGrid>
                <a:gridCol w="11040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684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Standardni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: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kadru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trajanju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Npr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vidi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se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flašica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vode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stolu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ime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pozadini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Plakatu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nalepnica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proizvod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itd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Standardni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pp ne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podrazumeva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dodatno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objašnjenje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niti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se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primena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objašnjava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642"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Kroz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intervju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: </a:t>
                      </a:r>
                    </a:p>
                    <a:p>
                      <a:pPr marL="342900" marR="0" lvl="0" indent="-342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Pominjanje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kroz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intervju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64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Brendiranje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jingla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E6578D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okviru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jinglova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koji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odvajaju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celine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emisiji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008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Kajron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: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trajanju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toku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emisije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tako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sto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se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kajron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oznakama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brenda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ja-JP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“</a:t>
                      </a:r>
                      <a:r>
                        <a:rPr kumimoji="0" lang="en-US" altLang="ja-JP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prošeta</a:t>
                      </a:r>
                      <a:r>
                        <a:rPr kumimoji="0" lang="en-US" altLang="ja-JP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altLang="ja-JP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ekranom</a:t>
                      </a:r>
                      <a:r>
                        <a:rPr kumimoji="0" lang="ja-JP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”</a:t>
                      </a:r>
                      <a:endParaRPr kumimoji="0" lang="en-US" altLang="ja-JP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64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Logo </a:t>
                      </a:r>
                      <a:r>
                        <a:rPr kumimoji="0" 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sponzora</a:t>
                      </a: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Pojavljivanje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proizvoda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ili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logotipa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u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nekom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od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uglova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ekrana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. </a:t>
                      </a: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2437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U OKVIRU NAJAVANE ŠPICE –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Generalni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sponzori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777777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E6578D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E6578D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U OKVIRU ODJAVNE ŠPICE –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Svi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777777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sym typeface="Arial Bold" pitchFamily="1" charset="0"/>
                        </a:rPr>
                        <a:t>sponzori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E6578D"/>
                        </a:solidFill>
                        <a:effectLst/>
                        <a:latin typeface="Calibri" pitchFamily="34" charset="0"/>
                        <a:ea typeface="MS PGothic" pitchFamily="34" charset="-128"/>
                        <a:sym typeface="Arial Bold" pitchFamily="1" charset="0"/>
                      </a:endParaRPr>
                    </a:p>
                  </a:txBody>
                  <a:tcPr marL="64290" marR="64290" marT="32139" marB="3213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ヒラギノ角ゴ ProN W3" pitchFamily="1" charset="-128"/>
                        <a:sym typeface="Gill Sans" pitchFamily="1" charset="0"/>
                      </a:endParaRPr>
                    </a:p>
                  </a:txBody>
                  <a:tcPr marL="64290" marR="64290" marT="32139" marB="32139" horzOverflow="overflow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15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baby-200760_192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5117" y="13398"/>
            <a:ext cx="4607719" cy="684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7" descr="OMENNIS LOGO-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6" r="-41"/>
          <a:stretch>
            <a:fillRect/>
          </a:stretch>
        </p:blipFill>
        <p:spPr bwMode="auto">
          <a:xfrm>
            <a:off x="1524003" y="6210599"/>
            <a:ext cx="913061" cy="626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2"/>
          <p:cNvSpPr>
            <a:spLocks/>
          </p:cNvSpPr>
          <p:nvPr/>
        </p:nvSpPr>
        <p:spPr bwMode="auto">
          <a:xfrm>
            <a:off x="6146230" y="-8930"/>
            <a:ext cx="4521770" cy="6875859"/>
          </a:xfrm>
          <a:prstGeom prst="rect">
            <a:avLst/>
          </a:prstGeom>
          <a:solidFill>
            <a:srgbClr val="FCF0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25605" name="Rectangle 1"/>
          <p:cNvSpPr>
            <a:spLocks/>
          </p:cNvSpPr>
          <p:nvPr/>
        </p:nvSpPr>
        <p:spPr bwMode="auto">
          <a:xfrm>
            <a:off x="6246688" y="76200"/>
            <a:ext cx="4420195" cy="616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5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REZIME</a:t>
            </a:r>
          </a:p>
        </p:txBody>
      </p:sp>
      <p:sp>
        <p:nvSpPr>
          <p:cNvPr id="25606" name="Rectangle 6"/>
          <p:cNvSpPr>
            <a:spLocks/>
          </p:cNvSpPr>
          <p:nvPr/>
        </p:nvSpPr>
        <p:spPr bwMode="auto">
          <a:xfrm>
            <a:off x="6400800" y="1626839"/>
            <a:ext cx="4398987" cy="430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21424" bIns="0" anchor="ctr"/>
          <a:lstStyle/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Ideja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osnivanja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OMENNISA 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potiče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od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dubokog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uverenja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njegovih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osnivača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prijatelja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se dobro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dobrim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vraća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Uvereni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pravom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putu da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uradimo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nešto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čarobno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nešto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će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mnogima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ulepšati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život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nešto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što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ostaje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zauvek</a:t>
            </a:r>
            <a:r>
              <a:rPr lang="en-US" sz="16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 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9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Iako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odlučni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u tome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uspemo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svesni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da ne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sami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zato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pozivamo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sve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ljude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dobre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volje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koji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prepoznaju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našu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viziju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 da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nam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pridruže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jer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samo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zajedno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možemo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uspeti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.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S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poštovanjem</a:t>
            </a: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,</a:t>
            </a: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r>
              <a:rPr lang="en-US" sz="2000" dirty="0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Tim </a:t>
            </a:r>
            <a:r>
              <a:rPr lang="en-US" sz="2000" dirty="0" err="1">
                <a:solidFill>
                  <a:srgbClr val="800040"/>
                </a:solidFill>
                <a:latin typeface="Calibri" pitchFamily="34" charset="0"/>
                <a:ea typeface="MS PGothic" pitchFamily="34" charset="-128"/>
                <a:sym typeface="Calibri" pitchFamily="34" charset="0"/>
              </a:rPr>
              <a:t>Omennis</a:t>
            </a:r>
            <a:endParaRPr lang="en-US" sz="20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fontAlgn="base">
              <a:lnSpc>
                <a:spcPct val="115000"/>
              </a:lnSpc>
              <a:spcBef>
                <a:spcPts val="703"/>
              </a:spcBef>
              <a:spcAft>
                <a:spcPct val="0"/>
              </a:spcAft>
            </a:pPr>
            <a:endParaRPr lang="en-US" sz="1600" dirty="0">
              <a:solidFill>
                <a:srgbClr val="800040"/>
              </a:solidFill>
              <a:latin typeface="Calibri" pitchFamily="34" charset="0"/>
              <a:ea typeface="MS PGothic" pitchFamily="34" charset="-128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74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98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2"/>
          <p:cNvSpPr>
            <a:spLocks/>
          </p:cNvSpPr>
          <p:nvPr/>
        </p:nvSpPr>
        <p:spPr bwMode="auto">
          <a:xfrm>
            <a:off x="1524000" y="0"/>
            <a:ext cx="3609826" cy="6972970"/>
          </a:xfrm>
          <a:prstGeom prst="rect">
            <a:avLst/>
          </a:prstGeom>
          <a:solidFill>
            <a:srgbClr val="EF92B4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  <a:sym typeface="Gill Sans" pitchFamily="1" charset="0"/>
            </a:endParaRPr>
          </a:p>
        </p:txBody>
      </p:sp>
      <p:sp>
        <p:nvSpPr>
          <p:cNvPr id="44035" name="Rectangle 3"/>
          <p:cNvSpPr>
            <a:spLocks/>
          </p:cNvSpPr>
          <p:nvPr/>
        </p:nvSpPr>
        <p:spPr bwMode="auto">
          <a:xfrm>
            <a:off x="1756172" y="1866305"/>
            <a:ext cx="3225850" cy="1884164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3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MS PGothic" pitchFamily="34" charset="-128"/>
              <a:sym typeface="Calibri" pitchFamily="34" charset="0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Uživanje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u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gledanju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dečje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lepote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i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sreće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čini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da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moje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srce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bude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preveliko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za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moje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telo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Gill Sans" pitchFamily="1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MS PGothic" pitchFamily="34" charset="-128"/>
              <a:sym typeface="Calibri Bold" pitchFamily="1" charset="0"/>
            </a:endParaRPr>
          </a:p>
        </p:txBody>
      </p:sp>
      <p:pic>
        <p:nvPicPr>
          <p:cNvPr id="26629" name="Picture 5" descr="OMENNIS LOGO horizontal-01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22385" y="6062142"/>
            <a:ext cx="2345159" cy="80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ectangle 1"/>
          <p:cNvSpPr>
            <a:spLocks noChangeArrowheads="1"/>
          </p:cNvSpPr>
          <p:nvPr/>
        </p:nvSpPr>
        <p:spPr bwMode="auto">
          <a:xfrm>
            <a:off x="2500685" y="4087567"/>
            <a:ext cx="2462963" cy="37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84" tIns="32142" rIns="64284" bIns="32142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>
                <a:solidFill>
                  <a:srgbClr val="FFFFFF"/>
                </a:solidFill>
                <a:latin typeface="Calibri" pitchFamily="34" charset="0"/>
                <a:sym typeface="Gill Sans" pitchFamily="1" charset="0"/>
              </a:rPr>
              <a:t>Ralph Waldo Emerson</a:t>
            </a:r>
          </a:p>
        </p:txBody>
      </p:sp>
    </p:spTree>
    <p:extLst>
      <p:ext uri="{BB962C8B-B14F-4D97-AF65-F5344CB8AC3E}">
        <p14:creationId xmlns:p14="http://schemas.microsoft.com/office/powerpoint/2010/main" val="414932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254000"/>
            <a:ext cx="9906000" cy="66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49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766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BDBB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Bullets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 &amp; 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6637</TotalTime>
  <Words>1495</Words>
  <Application>Microsoft Office PowerPoint</Application>
  <PresentationFormat>Widescreen</PresentationFormat>
  <Paragraphs>1219</Paragraphs>
  <Slides>97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97</vt:i4>
      </vt:variant>
    </vt:vector>
  </HeadingPairs>
  <TitlesOfParts>
    <vt:vector size="106" baseType="lpstr">
      <vt:lpstr>Arial</vt:lpstr>
      <vt:lpstr>Calibri</vt:lpstr>
      <vt:lpstr>Corbel</vt:lpstr>
      <vt:lpstr>Gill Sans</vt:lpstr>
      <vt:lpstr>Wingdings</vt:lpstr>
      <vt:lpstr>Wingdings 2</vt:lpstr>
      <vt:lpstr>Wingdings 3</vt:lpstr>
      <vt:lpstr>Module</vt:lpstr>
      <vt:lpstr>Title &amp; Bullets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PROJEKTOVANJE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1930</cp:revision>
  <dcterms:created xsi:type="dcterms:W3CDTF">2006-08-16T00:00:00Z</dcterms:created>
  <dcterms:modified xsi:type="dcterms:W3CDTF">2025-08-08T15:42:59Z</dcterms:modified>
</cp:coreProperties>
</file>